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7" r:id="rId5"/>
    <p:sldId id="268" r:id="rId6"/>
    <p:sldId id="269" r:id="rId7"/>
    <p:sldId id="270" r:id="rId8"/>
    <p:sldId id="263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0" r:id="rId18"/>
    <p:sldId id="262" r:id="rId19"/>
    <p:sldId id="261" r:id="rId20"/>
    <p:sldId id="266" r:id="rId21"/>
    <p:sldId id="264" r:id="rId22"/>
  </p:sldIdLst>
  <p:sldSz cx="9144000" cy="6858000" type="screen4x3"/>
  <p:notesSz cx="6858000" cy="9144000"/>
  <p:embeddedFontLst>
    <p:embeddedFont>
      <p:font typeface="HY나무B" pitchFamily="18" charset="-127"/>
      <p:regular r:id="rId23"/>
    </p:embeddedFont>
    <p:embeddedFont>
      <p:font typeface="맑은 고딕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>
      <p:cViewPr>
        <p:scale>
          <a:sx n="100" d="100"/>
          <a:sy n="100" d="100"/>
        </p:scale>
        <p:origin x="-534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98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68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92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5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4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6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9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1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9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3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474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60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39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3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60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888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12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94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18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1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09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E233-1106-4D82-9E67-3FDD1B6FCC77}" type="datetimeFigureOut">
              <a:rPr lang="ko-KR" altLang="en-US" smtClean="0"/>
              <a:t>2014-11-11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8471C-31D9-4AF1-BF3D-FDFDF846B3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98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E233-1106-4D82-9E67-3FDD1B6FCC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8471C-31D9-4AF1-BF3D-FDFDF846B38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NUL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0" y="386447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8532440" y="2132856"/>
            <a:ext cx="504056" cy="72008"/>
            <a:chOff x="8532440" y="2132856"/>
            <a:chExt cx="504056" cy="72008"/>
          </a:xfrm>
        </p:grpSpPr>
        <p:sp>
          <p:nvSpPr>
            <p:cNvPr id="11" name="타원 10"/>
            <p:cNvSpPr/>
            <p:nvPr/>
          </p:nvSpPr>
          <p:spPr>
            <a:xfrm>
              <a:off x="8532440" y="2132856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8748464" y="2132856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8964488" y="2132856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80212" y="6119718"/>
            <a:ext cx="2916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</a:rPr>
              <a:t>Copyright</a:t>
            </a:r>
            <a:r>
              <a:rPr lang="ko-KR" altLang="en-US" sz="1100" dirty="0" smtClean="0">
                <a:solidFill>
                  <a:schemeClr val="bg1"/>
                </a:solidFill>
              </a:rPr>
              <a:t>ⓒ</a:t>
            </a:r>
            <a:r>
              <a:rPr lang="en-US" altLang="ko-KR" sz="1100" dirty="0" smtClean="0">
                <a:solidFill>
                  <a:schemeClr val="bg1"/>
                </a:solidFill>
              </a:rPr>
              <a:t> AQUA. All Rights Reserved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39552" y="908720"/>
            <a:ext cx="8424936" cy="1181745"/>
            <a:chOff x="539552" y="908720"/>
            <a:chExt cx="8424936" cy="1181745"/>
          </a:xfrm>
        </p:grpSpPr>
        <p:sp>
          <p:nvSpPr>
            <p:cNvPr id="17" name="TextBox 16"/>
            <p:cNvSpPr txBox="1"/>
            <p:nvPr/>
          </p:nvSpPr>
          <p:spPr>
            <a:xfrm>
              <a:off x="539552" y="908720"/>
              <a:ext cx="8424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spc="-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dobe 고딕 Std B" pitchFamily="34" charset="-127"/>
                  <a:ea typeface="Adobe 고딕 Std B" pitchFamily="34" charset="-127"/>
                </a:rPr>
                <a:t>Do you want to be a </a:t>
              </a:r>
              <a:r>
                <a:rPr lang="en-US" altLang="ko-KR" sz="4000" b="1" spc="-100" dirty="0" smtClean="0">
                  <a:solidFill>
                    <a:schemeClr val="accent5">
                      <a:lumMod val="50000"/>
                    </a:schemeClr>
                  </a:solidFill>
                  <a:latin typeface="Adobe 고딕 Std B" pitchFamily="34" charset="-127"/>
                  <a:ea typeface="Adobe 고딕 Std B" pitchFamily="34" charset="-127"/>
                </a:rPr>
                <a:t>Columbus?</a:t>
              </a:r>
              <a:endParaRPr lang="ko-KR" altLang="en-US" sz="4000" b="1" spc="-100" dirty="0">
                <a:solidFill>
                  <a:schemeClr val="accent5">
                    <a:lumMod val="50000"/>
                  </a:schemeClr>
                </a:solidFill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1920" y="1628800"/>
              <a:ext cx="4896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latin typeface="Adobe 고딕 Std B" pitchFamily="34" charset="-127"/>
                  <a:ea typeface="Adobe 고딕 Std B" pitchFamily="34" charset="-127"/>
                </a:rPr>
                <a:t>- The Second Columbus</a:t>
              </a:r>
              <a:endParaRPr lang="ko-KR" altLang="en-US" sz="2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9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7" b="16546"/>
          <a:stretch/>
        </p:blipFill>
        <p:spPr>
          <a:xfrm>
            <a:off x="0" y="0"/>
            <a:ext cx="9144000" cy="450912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7831596" y="3284984"/>
            <a:ext cx="1080120" cy="1008112"/>
            <a:chOff x="7831596" y="2708920"/>
            <a:chExt cx="1080120" cy="1008112"/>
          </a:xfrm>
        </p:grpSpPr>
        <p:sp>
          <p:nvSpPr>
            <p:cNvPr id="7" name="순서도: 연결자 6"/>
            <p:cNvSpPr/>
            <p:nvPr/>
          </p:nvSpPr>
          <p:spPr>
            <a:xfrm>
              <a:off x="7831596" y="2708920"/>
              <a:ext cx="1080120" cy="100811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6" y="2908176"/>
              <a:ext cx="609600" cy="609600"/>
            </a:xfrm>
            <a:prstGeom prst="rect">
              <a:avLst/>
            </a:prstGeom>
          </p:spPr>
        </p:pic>
      </p:grpSp>
      <p:grpSp>
        <p:nvGrpSpPr>
          <p:cNvPr id="28" name="그룹 27"/>
          <p:cNvGrpSpPr/>
          <p:nvPr/>
        </p:nvGrpSpPr>
        <p:grpSpPr>
          <a:xfrm>
            <a:off x="2771800" y="4221088"/>
            <a:ext cx="5544616" cy="1584176"/>
            <a:chOff x="2771800" y="4221088"/>
            <a:chExt cx="5544616" cy="1584176"/>
          </a:xfrm>
        </p:grpSpPr>
        <p:cxnSp>
          <p:nvCxnSpPr>
            <p:cNvPr id="9" name="직선 연결선 8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H="1">
              <a:off x="3131840" y="5805264"/>
              <a:ext cx="46997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71800" y="5133382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spc="-50" dirty="0" smtClean="0">
                  <a:solidFill>
                    <a:prstClr val="white"/>
                  </a:solidFill>
                  <a:ea typeface="08서울한강체 L" panose="02020603020101020101" pitchFamily="18" charset="-127"/>
                </a:rPr>
                <a:t>Benefits</a:t>
              </a:r>
              <a:endParaRPr lang="ko-KR" altLang="en-US" sz="3200" b="1" spc="-50" dirty="0">
                <a:solidFill>
                  <a:prstClr val="white"/>
                </a:solidFill>
                <a:ea typeface="08서울한강체 L" panose="0202060302010102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31840" y="543593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pc="-50" dirty="0">
                <a:solidFill>
                  <a:prstClr val="white"/>
                </a:solidFill>
                <a:latin typeface="08서울한강체 L" panose="02020603020101020101" pitchFamily="18" charset="-127"/>
                <a:ea typeface="08서울한강체 L" panose="02020603020101020101" pitchFamily="18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33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istrator\바탕 화면\benef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06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순서도: 연결자 3"/>
          <p:cNvSpPr/>
          <p:nvPr/>
        </p:nvSpPr>
        <p:spPr>
          <a:xfrm>
            <a:off x="7831596" y="3284984"/>
            <a:ext cx="1080120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86" y="3453575"/>
            <a:ext cx="669860" cy="669860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214282" y="4214818"/>
            <a:ext cx="8102134" cy="1584176"/>
            <a:chOff x="214282" y="4221088"/>
            <a:chExt cx="8102134" cy="1584176"/>
          </a:xfrm>
        </p:grpSpPr>
        <p:cxnSp>
          <p:nvCxnSpPr>
            <p:cNvPr id="8" name="직선 연결선 7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rot="10800000">
              <a:off x="214282" y="5792724"/>
              <a:ext cx="7617314" cy="125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그룹 11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13" name="타원 12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0" y="5000636"/>
            <a:ext cx="3929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955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18"/>
            <a:ext cx="648072" cy="64807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42910" y="1142984"/>
            <a:ext cx="3786214" cy="642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First </a:t>
            </a:r>
            <a:endParaRPr lang="ko-KR" alt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928670"/>
            <a:ext cx="9144000" cy="5929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need No Charge!</a:t>
            </a:r>
            <a:endParaRPr lang="ko-KR" altLang="en-US" sz="1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CC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ko-KR" alt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Administrator\바탕 화면\놀람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81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dministrator\바탕 화면\extra ti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5790" y="5318519"/>
            <a:ext cx="5715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i="1" spc="-50" dirty="0" smtClean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rPr>
              <a:t>One more Travel</a:t>
            </a:r>
            <a:endParaRPr lang="ko-KR" altLang="en-US" sz="5400" b="1" i="1" spc="-50" dirty="0">
              <a:solidFill>
                <a:schemeClr val="bg1"/>
              </a:solidFill>
              <a:latin typeface="+mj-lt"/>
              <a:ea typeface="08서울한강체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17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바탕 화면\돈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872" cy="993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9144000" cy="677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08서울한강체 L" panose="02020603020101020101" pitchFamily="18" charset="-127"/>
                <a:ea typeface="08서울한강체 L" panose="02020603020101020101" pitchFamily="18" charset="-127"/>
              </a:rPr>
              <a:t>      </a:t>
            </a:r>
            <a:r>
              <a:rPr lang="en-US" altLang="ko-KR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TRAVEL</a:t>
            </a:r>
          </a:p>
          <a:p>
            <a:endParaRPr lang="en-US" altLang="ko-KR" sz="4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  <a:p>
            <a:endParaRPr lang="en-US" altLang="ko-KR" sz="4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  <a:p>
            <a:endParaRPr lang="en-US" altLang="ko-KR" sz="4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  <a:p>
            <a:endParaRPr lang="en-US" altLang="ko-KR" sz="4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  <a:p>
            <a:r>
              <a:rPr lang="en-US" altLang="ko-KR" sz="5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  </a:t>
            </a:r>
          </a:p>
          <a:p>
            <a:endParaRPr lang="en-US" altLang="ko-KR" sz="5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  <a:p>
            <a:r>
              <a:rPr lang="en-US" altLang="ko-KR" sz="5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                           </a:t>
            </a:r>
          </a:p>
          <a:p>
            <a:r>
              <a:rPr lang="en-US" altLang="ko-KR" sz="5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                            EXPENSE</a:t>
            </a:r>
            <a:endParaRPr lang="ko-KR" altLang="en-US" sz="5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08서울한강체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7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Administrator\바탕 화면\ugcCAE5LGP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9144000" cy="328612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79296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Don’t Worry!!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5715016"/>
            <a:ext cx="3929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08서울한강체 L" panose="02020603020101020101" pitchFamily="18" charset="-127"/>
              </a:rPr>
              <a:t>Insurance!</a:t>
            </a:r>
          </a:p>
        </p:txBody>
      </p:sp>
    </p:spTree>
    <p:extLst>
      <p:ext uri="{BB962C8B-B14F-4D97-AF65-F5344CB8AC3E}">
        <p14:creationId xmlns:p14="http://schemas.microsoft.com/office/powerpoint/2010/main" val="2987613851"/>
      </p:ext>
    </p:extLst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/>
          <a:stretch/>
        </p:blipFill>
        <p:spPr>
          <a:xfrm>
            <a:off x="13389" y="-1328"/>
            <a:ext cx="9144000" cy="475032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555776" y="4221088"/>
            <a:ext cx="5760640" cy="1584176"/>
            <a:chOff x="2555776" y="4221088"/>
            <a:chExt cx="5760640" cy="1584176"/>
          </a:xfrm>
        </p:grpSpPr>
        <p:cxnSp>
          <p:nvCxnSpPr>
            <p:cNvPr id="4" name="직선 연결선 3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3131840" y="5805264"/>
              <a:ext cx="46997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555776" y="5097378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spc="-5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Qualifications</a:t>
              </a:r>
              <a:endParaRPr lang="ko-KR" altLang="en-US" sz="2800" b="1" spc="-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5454" y="543593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pc="-50" dirty="0">
                <a:solidFill>
                  <a:schemeClr val="bg1"/>
                </a:solidFill>
                <a:latin typeface="HY나무B" panose="02030600000101010101" pitchFamily="18" charset="-127"/>
                <a:ea typeface="HY나무B" panose="02030600000101010101" pitchFamily="18" charset="-127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9" name="타원 8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6" name="순서도: 연결자 15"/>
          <p:cNvSpPr/>
          <p:nvPr/>
        </p:nvSpPr>
        <p:spPr>
          <a:xfrm>
            <a:off x="7831596" y="3284984"/>
            <a:ext cx="1080120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21" y="3469945"/>
            <a:ext cx="638190" cy="6381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473" y="4518163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</a:rPr>
              <a:t>Copyright</a:t>
            </a:r>
            <a:r>
              <a:rPr lang="ko-KR" altLang="en-US" sz="900" dirty="0" smtClean="0">
                <a:solidFill>
                  <a:schemeClr val="bg1"/>
                </a:solidFill>
              </a:rPr>
              <a:t>ⓒ</a:t>
            </a:r>
            <a:r>
              <a:rPr lang="en-US" altLang="ko-KR" sz="900" dirty="0" smtClean="0">
                <a:solidFill>
                  <a:schemeClr val="bg1"/>
                </a:solidFill>
              </a:rPr>
              <a:t> AQUA. All Rights Reserved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_x171242192" descr="EMB00000ee840e1"/>
          <p:cNvPicPr>
            <a:picLocks noChangeAspect="1" noChangeArrowheads="1"/>
          </p:cNvPicPr>
          <p:nvPr/>
        </p:nvPicPr>
        <p:blipFill>
          <a:blip r:embed="rId2">
            <a:lum bright="2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18407" r="32291" b="31044"/>
          <a:stretch>
            <a:fillRect/>
          </a:stretch>
        </p:blipFill>
        <p:spPr bwMode="auto">
          <a:xfrm>
            <a:off x="4049093" y="2924944"/>
            <a:ext cx="5082281" cy="39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727"/>
            <a:ext cx="708144" cy="708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362" y="123832"/>
            <a:ext cx="31128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rPr>
              <a:t>Qualifications</a:t>
            </a:r>
            <a:endParaRPr lang="ko-KR" altLang="en-US" sz="3200" b="1" spc="-100" dirty="0">
              <a:solidFill>
                <a:schemeClr val="bg1"/>
              </a:solidFill>
              <a:latin typeface="+mj-lt"/>
              <a:ea typeface="08서울한강체 L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329" y="2060848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2400" b="1" dirty="0" smtClean="0"/>
              <a:t>Foreign language skills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2400" b="1" dirty="0" smtClean="0"/>
              <a:t>Travel experiences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2400" b="1" dirty="0" smtClean="0"/>
              <a:t>Adaptability to circumstances</a:t>
            </a:r>
            <a:endParaRPr lang="en-US" altLang="ko-KR" sz="2400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2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3"/>
          <a:stretch/>
        </p:blipFill>
        <p:spPr>
          <a:xfrm>
            <a:off x="0" y="0"/>
            <a:ext cx="9144000" cy="4345757"/>
          </a:xfrm>
          <a:prstGeom prst="rect">
            <a:avLst/>
          </a:prstGeom>
        </p:spPr>
      </p:pic>
      <p:sp>
        <p:nvSpPr>
          <p:cNvPr id="4" name="순서도: 연결자 3"/>
          <p:cNvSpPr/>
          <p:nvPr/>
        </p:nvSpPr>
        <p:spPr>
          <a:xfrm>
            <a:off x="7831596" y="3284984"/>
            <a:ext cx="1080120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86" y="3453575"/>
            <a:ext cx="669860" cy="669860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2555776" y="4221088"/>
            <a:ext cx="5760640" cy="1584176"/>
            <a:chOff x="2555776" y="4221088"/>
            <a:chExt cx="5760640" cy="1584176"/>
          </a:xfrm>
        </p:grpSpPr>
        <p:cxnSp>
          <p:nvCxnSpPr>
            <p:cNvPr id="8" name="직선 연결선 7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>
              <a:off x="3131840" y="5805264"/>
              <a:ext cx="46997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55776" y="5097378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spc="-50" dirty="0" smtClean="0">
                  <a:solidFill>
                    <a:schemeClr val="bg1"/>
                  </a:solidFill>
                  <a:latin typeface="+mj-lt"/>
                  <a:ea typeface="08서울한강체 L" panose="02020603020101020101" pitchFamily="18" charset="-127"/>
                </a:rPr>
                <a:t>How to apply</a:t>
              </a:r>
              <a:endParaRPr lang="ko-KR" altLang="en-US" sz="3200" b="1" spc="-50" dirty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31840" y="543593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pc="-50" dirty="0">
                <a:solidFill>
                  <a:schemeClr val="bg1"/>
                </a:solidFill>
                <a:latin typeface="08서울한강체 L" panose="02020603020101020101" pitchFamily="18" charset="-127"/>
                <a:ea typeface="08서울한강체 L" panose="02020603020101020101" pitchFamily="18" charset="-127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13" name="타원 12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-508" y="4134272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</a:rPr>
              <a:t>Copyright</a:t>
            </a:r>
            <a:r>
              <a:rPr lang="ko-KR" altLang="en-US" sz="900" dirty="0" smtClean="0">
                <a:solidFill>
                  <a:schemeClr val="bg1"/>
                </a:solidFill>
              </a:rPr>
              <a:t>ⓒ</a:t>
            </a:r>
            <a:r>
              <a:rPr lang="en-US" altLang="ko-KR" sz="900" dirty="0" smtClean="0">
                <a:solidFill>
                  <a:schemeClr val="bg1"/>
                </a:solidFill>
              </a:rPr>
              <a:t> AQUA. All Rights Reserved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_x173792256" descr="DRW00000ee841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47" y="1268760"/>
            <a:ext cx="48382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90514" y="147500"/>
            <a:ext cx="31128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rPr>
              <a:t>How to apply</a:t>
            </a:r>
            <a:endParaRPr lang="ko-KR" altLang="en-US" sz="3200" b="1" spc="-100" dirty="0">
              <a:solidFill>
                <a:schemeClr val="bg1"/>
              </a:solidFill>
              <a:latin typeface="+mj-lt"/>
              <a:ea typeface="08서울한강체 L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18"/>
            <a:ext cx="648072" cy="648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" y="1645458"/>
            <a:ext cx="77768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Send documents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dirty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Personal data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Medical checkup table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Travel journal</a:t>
            </a:r>
          </a:p>
          <a:p>
            <a:endParaRPr lang="en-US" altLang="ko-KR" dirty="0"/>
          </a:p>
          <a:p>
            <a:r>
              <a:rPr lang="en-US" altLang="ko-KR" sz="2000" dirty="0" smtClean="0"/>
              <a:t>   </a:t>
            </a:r>
            <a:r>
              <a:rPr lang="en-US" altLang="ko-KR" i="1" dirty="0" smtClean="0">
                <a:solidFill>
                  <a:schemeClr val="accent2"/>
                </a:solidFill>
              </a:rPr>
              <a:t>columbus@gmail.com</a:t>
            </a:r>
          </a:p>
          <a:p>
            <a:r>
              <a:rPr lang="en-US" altLang="ko-KR" dirty="0" smtClean="0"/>
              <a:t>    </a:t>
            </a:r>
            <a:endParaRPr lang="en-US" altLang="ko-KR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27584" y="422108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dirty="0" smtClean="0"/>
              <a:t>More information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dirty="0" smtClean="0"/>
          </a:p>
          <a:p>
            <a:r>
              <a:rPr lang="en-US" altLang="ko-KR" dirty="0" smtClean="0"/>
              <a:t>  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187624" y="4805227"/>
            <a:ext cx="6476220" cy="616189"/>
            <a:chOff x="1187624" y="4805227"/>
            <a:chExt cx="6476220" cy="61618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805227"/>
              <a:ext cx="6476220" cy="616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78893" y="4906312"/>
              <a:ext cx="43204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+mj-lt"/>
                </a:rPr>
                <a:t>www.the2ndcolumbus.com</a:t>
              </a:r>
              <a:endParaRPr lang="ko-KR" altLang="en-US" dirty="0">
                <a:latin typeface="+mj-lt"/>
              </a:endParaRPr>
            </a:p>
          </p:txBody>
        </p:sp>
      </p:grp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7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7" b="16546"/>
          <a:stretch/>
        </p:blipFill>
        <p:spPr>
          <a:xfrm>
            <a:off x="0" y="0"/>
            <a:ext cx="9144000" cy="450912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7831596" y="3284984"/>
            <a:ext cx="1080120" cy="1008112"/>
            <a:chOff x="7831596" y="2708920"/>
            <a:chExt cx="1080120" cy="1008112"/>
          </a:xfrm>
        </p:grpSpPr>
        <p:sp>
          <p:nvSpPr>
            <p:cNvPr id="7" name="순서도: 연결자 6"/>
            <p:cNvSpPr/>
            <p:nvPr/>
          </p:nvSpPr>
          <p:spPr>
            <a:xfrm>
              <a:off x="7831596" y="2708920"/>
              <a:ext cx="1080120" cy="100811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6" y="2908176"/>
              <a:ext cx="609600" cy="609600"/>
            </a:xfrm>
            <a:prstGeom prst="rect">
              <a:avLst/>
            </a:prstGeom>
          </p:spPr>
        </p:pic>
      </p:grpSp>
      <p:grpSp>
        <p:nvGrpSpPr>
          <p:cNvPr id="28" name="그룹 27"/>
          <p:cNvGrpSpPr/>
          <p:nvPr/>
        </p:nvGrpSpPr>
        <p:grpSpPr>
          <a:xfrm>
            <a:off x="2555776" y="4221088"/>
            <a:ext cx="5760640" cy="1584176"/>
            <a:chOff x="2555776" y="4221088"/>
            <a:chExt cx="5760640" cy="1584176"/>
          </a:xfrm>
        </p:grpSpPr>
        <p:cxnSp>
          <p:nvCxnSpPr>
            <p:cNvPr id="9" name="직선 연결선 8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H="1">
              <a:off x="3131840" y="5805264"/>
              <a:ext cx="46997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55776" y="5097378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spc="-50" dirty="0" smtClean="0">
                  <a:solidFill>
                    <a:schemeClr val="bg1"/>
                  </a:solidFill>
                  <a:latin typeface="+mj-lt"/>
                  <a:ea typeface="08서울한강체 L" panose="02020603020101020101" pitchFamily="18" charset="-127"/>
                </a:rPr>
                <a:t>Company</a:t>
              </a:r>
              <a:r>
                <a:rPr lang="en-US" altLang="ko-KR" sz="2800" b="1" spc="-50" dirty="0" smtClean="0">
                  <a:solidFill>
                    <a:schemeClr val="bg1"/>
                  </a:solidFill>
                  <a:latin typeface="+mj-lt"/>
                  <a:ea typeface="08서울한강체 L" panose="02020603020101020101" pitchFamily="18" charset="-127"/>
                </a:rPr>
                <a:t> &amp; Job</a:t>
              </a:r>
              <a:endParaRPr lang="ko-KR" altLang="en-US" sz="2800" b="1" spc="-50" dirty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31840" y="543593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pc="-50" dirty="0">
                <a:solidFill>
                  <a:schemeClr val="bg1"/>
                </a:solidFill>
                <a:latin typeface="08서울한강체 L" panose="02020603020101020101" pitchFamily="18" charset="-127"/>
                <a:ea typeface="08서울한강체 L" panose="02020603020101020101" pitchFamily="18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6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256490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spc="-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rPr>
              <a:t>Do It Right Now!</a:t>
            </a:r>
            <a:endParaRPr lang="ko-KR" altLang="en-US" sz="4800" b="1" spc="-1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08서울한강체 L" panose="02020603020101020101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0" y="386104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6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71600" y="188640"/>
            <a:ext cx="513179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Company introduction</a:t>
            </a:r>
            <a:endParaRPr lang="ko-KR" altLang="en-US" sz="3200" b="1" spc="-10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3" name="그룹 13"/>
          <p:cNvGrpSpPr/>
          <p:nvPr/>
        </p:nvGrpSpPr>
        <p:grpSpPr>
          <a:xfrm>
            <a:off x="6498853" y="1575010"/>
            <a:ext cx="2540935" cy="5289786"/>
            <a:chOff x="6310631" y="1571612"/>
            <a:chExt cx="2540935" cy="5289786"/>
          </a:xfrm>
          <a:solidFill>
            <a:schemeClr val="accent2">
              <a:lumMod val="60000"/>
              <a:lumOff val="40000"/>
              <a:alpha val="75000"/>
            </a:schemeClr>
          </a:solidFill>
        </p:grpSpPr>
        <p:grpSp>
          <p:nvGrpSpPr>
            <p:cNvPr id="5" name="그룹 6"/>
            <p:cNvGrpSpPr/>
            <p:nvPr/>
          </p:nvGrpSpPr>
          <p:grpSpPr>
            <a:xfrm>
              <a:off x="6804248" y="1571612"/>
              <a:ext cx="1071570" cy="5286388"/>
              <a:chOff x="667294" y="1571612"/>
              <a:chExt cx="1071570" cy="5286388"/>
            </a:xfrm>
            <a:grpFill/>
          </p:grpSpPr>
          <p:sp>
            <p:nvSpPr>
              <p:cNvPr id="8" name="직사각형 7"/>
              <p:cNvSpPr/>
              <p:nvPr/>
            </p:nvSpPr>
            <p:spPr>
              <a:xfrm>
                <a:off x="667294" y="4286256"/>
                <a:ext cx="1071570" cy="25717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사다리꼴 8"/>
              <p:cNvSpPr/>
              <p:nvPr/>
            </p:nvSpPr>
            <p:spPr>
              <a:xfrm>
                <a:off x="667294" y="3495676"/>
                <a:ext cx="1071570" cy="785818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000100" y="2786058"/>
                <a:ext cx="428628" cy="719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이등변 삼각형 10"/>
              <p:cNvSpPr/>
              <p:nvPr/>
            </p:nvSpPr>
            <p:spPr>
              <a:xfrm>
                <a:off x="1142976" y="1571612"/>
                <a:ext cx="71438" cy="121444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7994310" y="4357694"/>
              <a:ext cx="857256" cy="25003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310631" y="5075472"/>
              <a:ext cx="500066" cy="1785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5" y="123832"/>
            <a:ext cx="608694" cy="640675"/>
          </a:xfrm>
          <a:prstGeom prst="rect">
            <a:avLst/>
          </a:prstGeom>
        </p:spPr>
      </p:pic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18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Columbus Company</a:t>
            </a: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11560" y="11247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u="sng" dirty="0" smtClean="0">
                <a:latin typeface="Adobe 고딕 Std B" pitchFamily="34" charset="-127"/>
                <a:ea typeface="Adobe 고딕 Std B" pitchFamily="34" charset="-127"/>
              </a:rPr>
              <a:t>History of Columbus Company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18448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a typeface="Adobe 고딕 Std B" pitchFamily="34" charset="-127"/>
              </a:rPr>
              <a:t>ㆍ</a:t>
            </a:r>
            <a:r>
              <a:rPr lang="en-US" altLang="ko-KR" dirty="0" smtClean="0">
                <a:ea typeface="Adobe 고딕 Std B" pitchFamily="34" charset="-127"/>
              </a:rPr>
              <a:t>Nov. 2000          Founded the Columbus Company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5576" y="242088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a typeface="Adobe 고딕 Std B" pitchFamily="34" charset="-127"/>
              </a:rPr>
              <a:t>ㆍ</a:t>
            </a:r>
            <a:r>
              <a:rPr lang="en-US" altLang="ko-KR" dirty="0" smtClean="0">
                <a:ea typeface="Adobe 고딕 Std B" pitchFamily="34" charset="-127"/>
              </a:rPr>
              <a:t>Sep. 2005          Ranked on the top of the </a:t>
            </a:r>
          </a:p>
          <a:p>
            <a:r>
              <a:rPr lang="en-US" altLang="ko-KR" dirty="0" smtClean="0">
                <a:ea typeface="Adobe 고딕 Std B" pitchFamily="34" charset="-127"/>
              </a:rPr>
              <a:t>                         ‘Foreigners transmission performance’ field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5576" y="328498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a typeface="Adobe 고딕 Std B" pitchFamily="34" charset="-127"/>
              </a:rPr>
              <a:t>ㆍ</a:t>
            </a:r>
            <a:r>
              <a:rPr lang="en-US" altLang="ko-KR" dirty="0" smtClean="0">
                <a:ea typeface="Adobe 고딕 Std B" pitchFamily="34" charset="-127"/>
              </a:rPr>
              <a:t>March. 2006       Wont the first Prize </a:t>
            </a:r>
          </a:p>
          <a:p>
            <a:r>
              <a:rPr lang="en-US" altLang="ko-KR" dirty="0" smtClean="0">
                <a:ea typeface="Adobe 고딕 Std B" pitchFamily="34" charset="-127"/>
              </a:rPr>
              <a:t>                         ‘The most admired Company in South Korea’</a:t>
            </a:r>
          </a:p>
          <a:p>
            <a:r>
              <a:rPr lang="en-US" altLang="ko-KR" dirty="0" smtClean="0">
                <a:ea typeface="Adobe 고딕 Std B" pitchFamily="34" charset="-127"/>
              </a:rPr>
              <a:t>                          for three years in a row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5576" y="436510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a typeface="Adobe 고딕 Std B" pitchFamily="34" charset="-127"/>
              </a:rPr>
              <a:t>ㆍ</a:t>
            </a:r>
            <a:r>
              <a:rPr lang="en-US" altLang="ko-KR" dirty="0" smtClean="0">
                <a:ea typeface="Adobe 고딕 Std B" pitchFamily="34" charset="-127"/>
              </a:rPr>
              <a:t>May. 2012         Conclude the contract with the </a:t>
            </a:r>
          </a:p>
          <a:p>
            <a:r>
              <a:rPr lang="en-US" altLang="ko-KR" dirty="0" smtClean="0">
                <a:ea typeface="Adobe 고딕 Std B" pitchFamily="34" charset="-127"/>
              </a:rPr>
              <a:t>                         ‘</a:t>
            </a:r>
            <a:r>
              <a:rPr lang="es-ES" altLang="ko-KR" dirty="0" smtClean="0"/>
              <a:t>Silken Puerta America Hotel’ (Sweden)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55576" y="530120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a typeface="Adobe 고딕 Std B" pitchFamily="34" charset="-127"/>
              </a:rPr>
              <a:t>ㆍ</a:t>
            </a:r>
            <a:r>
              <a:rPr lang="en-US" altLang="ko-KR" dirty="0" smtClean="0">
                <a:ea typeface="Adobe 고딕 Std B" pitchFamily="34" charset="-127"/>
              </a:rPr>
              <a:t> June. 2014        Move of the Head Office to </a:t>
            </a:r>
            <a:r>
              <a:rPr lang="en-US" altLang="ko-KR" dirty="0" err="1" smtClean="0">
                <a:ea typeface="Adobe 고딕 Std B" pitchFamily="34" charset="-127"/>
              </a:rPr>
              <a:t>Daegu</a:t>
            </a:r>
            <a:endParaRPr lang="en-US" altLang="ko-KR" dirty="0" smtClean="0"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5133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직사각형 178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TextBox 135"/>
          <p:cNvSpPr txBox="1"/>
          <p:nvPr/>
        </p:nvSpPr>
        <p:spPr>
          <a:xfrm>
            <a:off x="1043608" y="188640"/>
            <a:ext cx="625272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The right people for the Company</a:t>
            </a:r>
            <a:endParaRPr lang="ko-KR" altLang="en-US" sz="3200" b="1" spc="-10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180" name="그림 17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618"/>
            <a:ext cx="648072" cy="648072"/>
          </a:xfrm>
          <a:prstGeom prst="rect">
            <a:avLst/>
          </a:prstGeom>
        </p:spPr>
      </p:pic>
      <p:pic>
        <p:nvPicPr>
          <p:cNvPr id="181" name="그림 1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03" y="3336245"/>
            <a:ext cx="1097759" cy="1045178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6731732" y="668647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</a:rPr>
              <a:t>Copyright</a:t>
            </a:r>
            <a:r>
              <a:rPr lang="ko-KR" altLang="en-US" sz="900" dirty="0" smtClean="0">
                <a:solidFill>
                  <a:schemeClr val="bg1"/>
                </a:solidFill>
              </a:rPr>
              <a:t>ⓒ</a:t>
            </a:r>
            <a:r>
              <a:rPr lang="en-US" altLang="ko-KR" sz="900" dirty="0" smtClean="0">
                <a:solidFill>
                  <a:schemeClr val="bg1"/>
                </a:solidFill>
              </a:rPr>
              <a:t> AQUA. All Rights Reserved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31" name="바닥글 개체 틀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Columbus Company</a:t>
            </a:r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491880" y="2924944"/>
            <a:ext cx="2016224" cy="19442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Service     professional</a:t>
            </a:r>
          </a:p>
          <a:p>
            <a:pPr algn="ctr"/>
            <a:r>
              <a:rPr lang="en-US" altLang="ko-KR" dirty="0" smtClean="0"/>
              <a:t>Global  </a:t>
            </a:r>
            <a:endParaRPr lang="ko-KR" altLang="en-US" dirty="0"/>
          </a:p>
        </p:txBody>
      </p:sp>
      <p:sp>
        <p:nvSpPr>
          <p:cNvPr id="37" name="직사각형 36"/>
          <p:cNvSpPr/>
          <p:nvPr/>
        </p:nvSpPr>
        <p:spPr>
          <a:xfrm>
            <a:off x="3203848" y="1484784"/>
            <a:ext cx="288032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Customer Value Creation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5868144" y="5085184"/>
            <a:ext cx="244827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Constant Learning</a:t>
            </a:r>
            <a:endParaRPr lang="ko-KR" altLang="en-US" dirty="0"/>
          </a:p>
        </p:txBody>
      </p:sp>
      <p:sp>
        <p:nvSpPr>
          <p:cNvPr id="45" name="직사각형 44"/>
          <p:cNvSpPr/>
          <p:nvPr/>
        </p:nvSpPr>
        <p:spPr>
          <a:xfrm>
            <a:off x="899592" y="5157192"/>
            <a:ext cx="280831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The leader of the world</a:t>
            </a:r>
            <a:endParaRPr lang="ko-KR" altLang="en-US" dirty="0"/>
          </a:p>
        </p:txBody>
      </p:sp>
      <p:sp>
        <p:nvSpPr>
          <p:cNvPr id="53" name="아래쪽 화살표 52"/>
          <p:cNvSpPr/>
          <p:nvPr/>
        </p:nvSpPr>
        <p:spPr>
          <a:xfrm rot="19278088">
            <a:off x="5583357" y="4307520"/>
            <a:ext cx="504056" cy="648072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아래쪽 화살표 53"/>
          <p:cNvSpPr/>
          <p:nvPr/>
        </p:nvSpPr>
        <p:spPr>
          <a:xfrm rot="10800000">
            <a:off x="4240731" y="2065837"/>
            <a:ext cx="518522" cy="695065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오른쪽 화살표 54"/>
          <p:cNvSpPr/>
          <p:nvPr/>
        </p:nvSpPr>
        <p:spPr>
          <a:xfrm rot="8307606">
            <a:off x="2833558" y="4525655"/>
            <a:ext cx="648072" cy="432048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9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88640"/>
            <a:ext cx="37636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Looking for the...</a:t>
            </a:r>
            <a:endParaRPr lang="ko-KR" altLang="en-US" sz="3200" b="1" spc="-10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18"/>
            <a:ext cx="648072" cy="648072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Columbus Company</a:t>
            </a:r>
            <a:endParaRPr lang="ko-KR" altLang="en-US"/>
          </a:p>
        </p:txBody>
      </p:sp>
      <p:pic>
        <p:nvPicPr>
          <p:cNvPr id="2050" name="Picture 2" descr="C:\Users\user\AppData\Local\Microsoft\Windows\Temporary Internet Files\Content.IE5\6LJ368YF\MC90023348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653" y="2792239"/>
            <a:ext cx="2572693" cy="1273521"/>
          </a:xfrm>
          <a:prstGeom prst="rect">
            <a:avLst/>
          </a:prstGeom>
          <a:noFill/>
        </p:spPr>
      </p:pic>
      <p:pic>
        <p:nvPicPr>
          <p:cNvPr id="2051" name="Picture 3" descr="C:\Users\user\AppData\Local\Microsoft\Windows\Temporary Internet Files\Content.IE5\6LJ368YF\MC90023348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76872"/>
            <a:ext cx="7564252" cy="3744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31640" y="1196752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 smtClean="0">
                <a:latin typeface="Adobe 고딕 Std B" pitchFamily="34" charset="-127"/>
                <a:ea typeface="Adobe 고딕 Std B" pitchFamily="34" charset="-127"/>
              </a:rPr>
              <a:t>Second Columbus!</a:t>
            </a:r>
            <a:endParaRPr lang="ko-KR" altLang="en-US" sz="6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553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6498853" y="1575010"/>
            <a:ext cx="2540935" cy="5289786"/>
            <a:chOff x="6310631" y="1571612"/>
            <a:chExt cx="2540935" cy="5289786"/>
          </a:xfrm>
          <a:solidFill>
            <a:schemeClr val="accent2">
              <a:lumMod val="60000"/>
              <a:lumOff val="40000"/>
              <a:alpha val="75000"/>
            </a:schemeClr>
          </a:solidFill>
        </p:grpSpPr>
        <p:grpSp>
          <p:nvGrpSpPr>
            <p:cNvPr id="7" name="그룹 6"/>
            <p:cNvGrpSpPr/>
            <p:nvPr/>
          </p:nvGrpSpPr>
          <p:grpSpPr>
            <a:xfrm>
              <a:off x="6804248" y="1571612"/>
              <a:ext cx="1071570" cy="5286388"/>
              <a:chOff x="667294" y="1571612"/>
              <a:chExt cx="1071570" cy="5286388"/>
            </a:xfrm>
            <a:grpFill/>
          </p:grpSpPr>
          <p:sp>
            <p:nvSpPr>
              <p:cNvPr id="8" name="직사각형 7"/>
              <p:cNvSpPr/>
              <p:nvPr/>
            </p:nvSpPr>
            <p:spPr>
              <a:xfrm>
                <a:off x="667294" y="4286256"/>
                <a:ext cx="1071570" cy="25717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사다리꼴 8"/>
              <p:cNvSpPr/>
              <p:nvPr/>
            </p:nvSpPr>
            <p:spPr>
              <a:xfrm>
                <a:off x="667294" y="3495676"/>
                <a:ext cx="1071570" cy="785818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000100" y="2786058"/>
                <a:ext cx="428628" cy="719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이등변 삼각형 10"/>
              <p:cNvSpPr/>
              <p:nvPr/>
            </p:nvSpPr>
            <p:spPr>
              <a:xfrm>
                <a:off x="1142976" y="1571612"/>
                <a:ext cx="71438" cy="121444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7994310" y="4357694"/>
              <a:ext cx="857256" cy="25003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310631" y="5075472"/>
              <a:ext cx="500066" cy="1785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8" name="Picture 4" descr="C:\Users\user\AppData\Local\Microsoft\Windows\Temporary Internet Files\Content.IE5\S27UESFQ\MC90043466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340768"/>
            <a:ext cx="4896544" cy="2592288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188640"/>
            <a:ext cx="77960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The  Purpose  of  the ‘Second  Columbus’</a:t>
            </a:r>
            <a:endParaRPr lang="ko-KR" altLang="en-US" sz="3200" b="1" spc="-100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5" y="123832"/>
            <a:ext cx="608694" cy="640675"/>
          </a:xfrm>
          <a:prstGeom prst="rect">
            <a:avLst/>
          </a:prstGeom>
        </p:spPr>
      </p:pic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18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Columbus Company</a:t>
            </a: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427984" y="198884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Check the business value </a:t>
            </a:r>
          </a:p>
          <a:p>
            <a:r>
              <a:rPr lang="en-US" altLang="ko-KR" sz="2000" b="1" dirty="0" smtClean="0"/>
              <a:t>               of our travel package</a:t>
            </a:r>
          </a:p>
        </p:txBody>
      </p:sp>
      <p:pic>
        <p:nvPicPr>
          <p:cNvPr id="1027" name="Picture 3" descr="C:\Users\user\AppData\Local\Microsoft\Windows\Temporary Internet Files\Content.IE5\XDX4RWBX\MC90021291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780928"/>
            <a:ext cx="284778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2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" t="12545"/>
          <a:stretch/>
        </p:blipFill>
        <p:spPr>
          <a:xfrm>
            <a:off x="-75414" y="20717"/>
            <a:ext cx="9219414" cy="4725144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771800" y="4221088"/>
            <a:ext cx="5544616" cy="1584176"/>
            <a:chOff x="2771800" y="4221088"/>
            <a:chExt cx="5544616" cy="1584176"/>
          </a:xfrm>
        </p:grpSpPr>
        <p:cxnSp>
          <p:nvCxnSpPr>
            <p:cNvPr id="6" name="직선 연결선 5"/>
            <p:cNvCxnSpPr/>
            <p:nvPr/>
          </p:nvCxnSpPr>
          <p:spPr>
            <a:xfrm flipH="1">
              <a:off x="7831596" y="4221088"/>
              <a:ext cx="484820" cy="15841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3131840" y="5805264"/>
              <a:ext cx="46997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71800" y="5097378"/>
              <a:ext cx="309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spc="-50" dirty="0" smtClean="0">
                  <a:solidFill>
                    <a:schemeClr val="bg1"/>
                  </a:solidFill>
                  <a:latin typeface="+mj-lt"/>
                  <a:ea typeface="08서울한강체 L" panose="02020603020101020101" pitchFamily="18" charset="-127"/>
                </a:rPr>
                <a:t>Duties</a:t>
              </a:r>
              <a:endParaRPr lang="ko-KR" altLang="en-US" sz="3200" b="1" spc="-50" dirty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7164288" y="5620598"/>
              <a:ext cx="504056" cy="72008"/>
              <a:chOff x="8532440" y="2132856"/>
              <a:chExt cx="504056" cy="72008"/>
            </a:xfrm>
          </p:grpSpPr>
          <p:sp>
            <p:nvSpPr>
              <p:cNvPr id="11" name="타원 10"/>
              <p:cNvSpPr/>
              <p:nvPr/>
            </p:nvSpPr>
            <p:spPr>
              <a:xfrm>
                <a:off x="8532440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타원 11"/>
              <p:cNvSpPr/>
              <p:nvPr/>
            </p:nvSpPr>
            <p:spPr>
              <a:xfrm>
                <a:off x="8748464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타원 12"/>
              <p:cNvSpPr/>
              <p:nvPr/>
            </p:nvSpPr>
            <p:spPr>
              <a:xfrm>
                <a:off x="8964488" y="2132856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" name="순서도: 연결자 13"/>
          <p:cNvSpPr/>
          <p:nvPr/>
        </p:nvSpPr>
        <p:spPr>
          <a:xfrm>
            <a:off x="7831596" y="3284984"/>
            <a:ext cx="1080120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68" y="3456952"/>
            <a:ext cx="664176" cy="6641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488351"/>
            <a:ext cx="2412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</a:rPr>
              <a:t>Copyright</a:t>
            </a:r>
            <a:r>
              <a:rPr lang="ko-KR" altLang="en-US" sz="900" dirty="0" smtClean="0">
                <a:solidFill>
                  <a:schemeClr val="bg1"/>
                </a:solidFill>
              </a:rPr>
              <a:t>ⓒ</a:t>
            </a:r>
            <a:r>
              <a:rPr lang="en-US" altLang="ko-KR" sz="900" dirty="0" smtClean="0">
                <a:solidFill>
                  <a:schemeClr val="bg1"/>
                </a:solidFill>
              </a:rPr>
              <a:t> AQUA. All Rights Reserved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71600" y="188640"/>
            <a:ext cx="44837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+mj-lt"/>
                <a:ea typeface="08서울한강체 L" panose="02020603020101020101" pitchFamily="18" charset="-127"/>
              </a:rPr>
              <a:t>What should you do?</a:t>
            </a:r>
            <a:endParaRPr lang="ko-KR" altLang="en-US" sz="3200" b="1" spc="-100" dirty="0">
              <a:solidFill>
                <a:schemeClr val="bg1"/>
              </a:solidFill>
              <a:latin typeface="+mj-lt"/>
              <a:ea typeface="08서울한강체 L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18"/>
            <a:ext cx="648072" cy="64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1628800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>
              <a:buFont typeface="Arial" pitchFamily="34" charset="0"/>
              <a:buChar char="•"/>
            </a:pPr>
            <a:r>
              <a:rPr lang="en-US" altLang="ko-KR" sz="2000" b="1" dirty="0" smtClean="0"/>
              <a:t> Take our new tour package</a:t>
            </a:r>
          </a:p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>
              <a:buFont typeface="Arial" pitchFamily="34" charset="0"/>
              <a:buChar char="•"/>
            </a:pPr>
            <a:r>
              <a:rPr lang="en-US" altLang="ko-KR" sz="2000" b="1" dirty="0" smtClean="0"/>
              <a:t> Follow all of our schedule actively</a:t>
            </a:r>
          </a:p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/>
            <a:endParaRPr lang="en-US" altLang="ko-KR" sz="2000" dirty="0" smtClean="0"/>
          </a:p>
          <a:p>
            <a:pPr algn="ctr"/>
            <a:endParaRPr lang="en-US" altLang="ko-KR" sz="2000" b="1" dirty="0" smtClean="0"/>
          </a:p>
          <a:p>
            <a:pPr algn="ctr"/>
            <a:endParaRPr lang="en-US" altLang="ko-KR" sz="2000" b="1" dirty="0" smtClean="0"/>
          </a:p>
          <a:p>
            <a:pPr algn="ctr"/>
            <a:endParaRPr lang="en-US" altLang="ko-KR" sz="2000" b="1" dirty="0" smtClean="0"/>
          </a:p>
        </p:txBody>
      </p:sp>
      <p:pic>
        <p:nvPicPr>
          <p:cNvPr id="6" name="그림 5" descr="10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861048"/>
            <a:ext cx="413379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%C4%F1~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420000">
            <a:off x="467544" y="2564904"/>
            <a:ext cx="2351314" cy="3327109"/>
          </a:xfrm>
          <a:prstGeom prst="rect">
            <a:avLst/>
          </a:prstGeom>
        </p:spPr>
      </p:pic>
      <p:pic>
        <p:nvPicPr>
          <p:cNvPr id="27" name="그림 26" descr="%C00A7~1.JPG"/>
          <p:cNvPicPr>
            <a:picLocks noChangeAspect="1"/>
          </p:cNvPicPr>
          <p:nvPr/>
        </p:nvPicPr>
        <p:blipFill>
          <a:blip r:embed="rId3" cstate="print">
            <a:lum bright="7000" contrast="-27000"/>
          </a:blip>
          <a:stretch>
            <a:fillRect/>
          </a:stretch>
        </p:blipFill>
        <p:spPr>
          <a:xfrm rot="840000">
            <a:off x="2081719" y="2886308"/>
            <a:ext cx="2495330" cy="35308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927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71600" y="188640"/>
            <a:ext cx="513179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200" b="1" spc="-100" dirty="0" smtClean="0">
                <a:solidFill>
                  <a:schemeClr val="bg1"/>
                </a:solidFill>
                <a:latin typeface="+mj-lt"/>
                <a:ea typeface="Adobe 고딕 Std B" pitchFamily="34" charset="-127"/>
              </a:rPr>
              <a:t>What should you do?</a:t>
            </a:r>
            <a:endParaRPr lang="ko-KR" altLang="en-US" sz="3200" b="1" spc="-100" dirty="0">
              <a:solidFill>
                <a:schemeClr val="bg1"/>
              </a:solidFill>
              <a:latin typeface="+mj-lt"/>
              <a:ea typeface="Adobe 고딕 Std B" pitchFamily="34" charset="-127"/>
            </a:endParaRPr>
          </a:p>
        </p:txBody>
      </p:sp>
      <p:grpSp>
        <p:nvGrpSpPr>
          <p:cNvPr id="3" name="그룹 13"/>
          <p:cNvGrpSpPr/>
          <p:nvPr/>
        </p:nvGrpSpPr>
        <p:grpSpPr>
          <a:xfrm>
            <a:off x="6498853" y="1575010"/>
            <a:ext cx="2540935" cy="5289786"/>
            <a:chOff x="6310631" y="1571612"/>
            <a:chExt cx="2540935" cy="5289786"/>
          </a:xfrm>
          <a:solidFill>
            <a:schemeClr val="accent2">
              <a:lumMod val="60000"/>
              <a:lumOff val="40000"/>
              <a:alpha val="75000"/>
            </a:schemeClr>
          </a:solidFill>
        </p:grpSpPr>
        <p:grpSp>
          <p:nvGrpSpPr>
            <p:cNvPr id="5" name="그룹 6"/>
            <p:cNvGrpSpPr/>
            <p:nvPr/>
          </p:nvGrpSpPr>
          <p:grpSpPr>
            <a:xfrm>
              <a:off x="6804248" y="1571612"/>
              <a:ext cx="1071570" cy="5286388"/>
              <a:chOff x="667294" y="1571612"/>
              <a:chExt cx="1071570" cy="5286388"/>
            </a:xfrm>
            <a:grpFill/>
          </p:grpSpPr>
          <p:sp>
            <p:nvSpPr>
              <p:cNvPr id="8" name="직사각형 7"/>
              <p:cNvSpPr/>
              <p:nvPr/>
            </p:nvSpPr>
            <p:spPr>
              <a:xfrm>
                <a:off x="667294" y="4286256"/>
                <a:ext cx="1071570" cy="25717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사다리꼴 8"/>
              <p:cNvSpPr/>
              <p:nvPr/>
            </p:nvSpPr>
            <p:spPr>
              <a:xfrm>
                <a:off x="667294" y="3495676"/>
                <a:ext cx="1071570" cy="785818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000100" y="2786058"/>
                <a:ext cx="428628" cy="719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이등변 삼각형 10"/>
              <p:cNvSpPr/>
              <p:nvPr/>
            </p:nvSpPr>
            <p:spPr>
              <a:xfrm>
                <a:off x="1142976" y="1571612"/>
                <a:ext cx="71438" cy="121444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7994310" y="4357694"/>
              <a:ext cx="857256" cy="25003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310631" y="5075472"/>
              <a:ext cx="500066" cy="17859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5" y="123832"/>
            <a:ext cx="608694" cy="640675"/>
          </a:xfrm>
          <a:prstGeom prst="rect">
            <a:avLst/>
          </a:prstGeom>
        </p:spPr>
      </p:pic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471C-31D9-4AF1-BF3D-FDFDF846B38F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18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Columbus Company</a:t>
            </a:r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23528" y="1628800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>
              <a:buFont typeface="Arial" pitchFamily="34" charset="0"/>
              <a:buChar char="•"/>
            </a:pPr>
            <a:r>
              <a:rPr lang="en-US" altLang="ko-KR" sz="2000" b="1" dirty="0" smtClean="0"/>
              <a:t> Write the journal everyday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i="1" dirty="0" smtClean="0"/>
              <a:t>About what? </a:t>
            </a:r>
          </a:p>
          <a:p>
            <a:pPr algn="ctr"/>
            <a:endParaRPr lang="en-US" altLang="ko-KR" sz="2000" i="1" dirty="0" smtClean="0"/>
          </a:p>
          <a:p>
            <a:pPr algn="ctr"/>
            <a:r>
              <a:rPr lang="en-US" altLang="ko-KR" sz="2000" dirty="0" smtClean="0"/>
              <a:t>:</a:t>
            </a:r>
            <a:r>
              <a:rPr lang="en-US" altLang="ko-KR" sz="2000" b="1" dirty="0" smtClean="0"/>
              <a:t> </a:t>
            </a:r>
            <a:r>
              <a:rPr lang="en-US" altLang="ko-KR" sz="2000" dirty="0" smtClean="0"/>
              <a:t>Advantages</a:t>
            </a:r>
            <a:r>
              <a:rPr lang="en-US" altLang="ko-KR" sz="2000" b="1" dirty="0" smtClean="0"/>
              <a:t> </a:t>
            </a:r>
            <a:r>
              <a:rPr lang="en-US" altLang="ko-KR" sz="2000" dirty="0" smtClean="0"/>
              <a:t>/</a:t>
            </a:r>
            <a:r>
              <a:rPr lang="en-US" altLang="ko-KR" sz="2000" b="1" dirty="0" smtClean="0"/>
              <a:t> </a:t>
            </a:r>
            <a:r>
              <a:rPr lang="en-US" altLang="ko-KR" sz="2000" dirty="0" smtClean="0"/>
              <a:t>disadvantages</a:t>
            </a:r>
          </a:p>
          <a:p>
            <a:pPr algn="ctr"/>
            <a:r>
              <a:rPr lang="en-US" altLang="ko-KR" sz="2000" dirty="0" smtClean="0"/>
              <a:t>Meal</a:t>
            </a:r>
          </a:p>
          <a:p>
            <a:pPr algn="ctr"/>
            <a:r>
              <a:rPr lang="en-US" altLang="ko-KR" sz="2000" dirty="0" smtClean="0"/>
              <a:t>Traffic</a:t>
            </a:r>
          </a:p>
          <a:p>
            <a:pPr algn="ctr"/>
            <a:r>
              <a:rPr lang="en-US" altLang="ko-KR" sz="2000" dirty="0" smtClean="0"/>
              <a:t>Accommodation</a:t>
            </a:r>
          </a:p>
          <a:p>
            <a:pPr algn="ctr"/>
            <a:r>
              <a:rPr lang="en-US" altLang="ko-KR" sz="2000" dirty="0" smtClean="0"/>
              <a:t>Safety</a:t>
            </a:r>
          </a:p>
          <a:p>
            <a:pPr algn="ctr"/>
            <a:r>
              <a:rPr lang="en-US" altLang="ko-KR" sz="2000" b="1" dirty="0" smtClean="0"/>
              <a:t> </a:t>
            </a:r>
          </a:p>
          <a:p>
            <a:pPr algn="ctr">
              <a:buFont typeface="Arial" pitchFamily="34" charset="0"/>
              <a:buChar char="•"/>
            </a:pPr>
            <a:endParaRPr lang="en-US" altLang="ko-KR" sz="2000" b="1" dirty="0" smtClean="0"/>
          </a:p>
          <a:p>
            <a:pPr algn="ctr"/>
            <a:endParaRPr lang="en-US" altLang="ko-KR" sz="2000" dirty="0" smtClean="0"/>
          </a:p>
          <a:p>
            <a:pPr algn="ctr"/>
            <a:endParaRPr lang="en-US" altLang="ko-KR" sz="2000" b="1" dirty="0" smtClean="0"/>
          </a:p>
          <a:p>
            <a:pPr algn="ctr"/>
            <a:endParaRPr lang="en-US" altLang="ko-KR" sz="2000" b="1" dirty="0" smtClean="0"/>
          </a:p>
          <a:p>
            <a:pPr algn="ctr"/>
            <a:endParaRPr lang="en-US" altLang="ko-K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866931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298</Words>
  <Application>Microsoft Office PowerPoint</Application>
  <PresentationFormat>화면 슬라이드 쇼(4:3)</PresentationFormat>
  <Paragraphs>105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굴림</vt:lpstr>
      <vt:lpstr>Arial</vt:lpstr>
      <vt:lpstr>Adobe 고딕 Std B</vt:lpstr>
      <vt:lpstr>HY나무B</vt:lpstr>
      <vt:lpstr>08서울한강체 L</vt:lpstr>
      <vt:lpstr>맑은 고딕</vt:lpstr>
      <vt:lpstr>Wingdings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Jay</dc:creator>
  <cp:lastModifiedBy>Windows 사용자</cp:lastModifiedBy>
  <cp:revision>27</cp:revision>
  <dcterms:created xsi:type="dcterms:W3CDTF">2014-05-23T01:53:18Z</dcterms:created>
  <dcterms:modified xsi:type="dcterms:W3CDTF">2014-11-11T14:13:54Z</dcterms:modified>
</cp:coreProperties>
</file>